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Balsamiq Sans" panose="020B0604020202020204" charset="0"/>
      <p:regular r:id="rId14"/>
    </p:embeddedFont>
    <p:embeddedFont>
      <p:font typeface="Balsamiq Sans Bold" panose="020B0604020202020204" charset="0"/>
      <p:regular r:id="rId15"/>
    </p:embeddedFont>
    <p:embeddedFont>
      <p:font typeface="Scripter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F88440-5169-4C18-8BE8-4E1B17B41F37}" v="1" dt="2024-09-28T17:41:43.8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a Diniz" userId="3171670597f53939" providerId="LiveId" clId="{29F88440-5169-4C18-8BE8-4E1B17B41F37}"/>
    <pc:docChg chg="undo custSel modSld">
      <pc:chgData name="Rafaela Diniz" userId="3171670597f53939" providerId="LiveId" clId="{29F88440-5169-4C18-8BE8-4E1B17B41F37}" dt="2024-09-28T17:41:36.236" v="6" actId="14100"/>
      <pc:docMkLst>
        <pc:docMk/>
      </pc:docMkLst>
      <pc:sldChg chg="modSp mod">
        <pc:chgData name="Rafaela Diniz" userId="3171670597f53939" providerId="LiveId" clId="{29F88440-5169-4C18-8BE8-4E1B17B41F37}" dt="2024-09-28T17:41:36.236" v="6" actId="14100"/>
        <pc:sldMkLst>
          <pc:docMk/>
          <pc:sldMk cId="0" sldId="264"/>
        </pc:sldMkLst>
        <pc:graphicFrameChg chg="modGraphic">
          <ac:chgData name="Rafaela Diniz" userId="3171670597f53939" providerId="LiveId" clId="{29F88440-5169-4C18-8BE8-4E1B17B41F37}" dt="2024-09-28T17:41:36.236" v="6" actId="14100"/>
          <ac:graphicFrameMkLst>
            <pc:docMk/>
            <pc:sldMk cId="0" sldId="264"/>
            <ac:graphicFrameMk id="5" creationId="{00000000-0000-0000-0000-000000000000}"/>
          </ac:graphicFrameMkLst>
        </pc:graphicFrameChg>
      </pc:sldChg>
      <pc:sldChg chg="modSp mod">
        <pc:chgData name="Rafaela Diniz" userId="3171670597f53939" providerId="LiveId" clId="{29F88440-5169-4C18-8BE8-4E1B17B41F37}" dt="2024-09-28T17:41:29.534" v="4" actId="20577"/>
        <pc:sldMkLst>
          <pc:docMk/>
          <pc:sldMk cId="0" sldId="267"/>
        </pc:sldMkLst>
        <pc:spChg chg="mod">
          <ac:chgData name="Rafaela Diniz" userId="3171670597f53939" providerId="LiveId" clId="{29F88440-5169-4C18-8BE8-4E1B17B41F37}" dt="2024-09-28T17:41:29.534" v="4" actId="20577"/>
          <ac:spMkLst>
            <pc:docMk/>
            <pc:sldMk cId="0" sldId="267"/>
            <ac:spMk id="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>
            <a:off x="12050970" y="5588708"/>
            <a:ext cx="7006091" cy="5254568"/>
          </a:xfrm>
          <a:custGeom>
            <a:avLst/>
            <a:gdLst/>
            <a:ahLst/>
            <a:cxnLst/>
            <a:rect l="l" t="t" r="r" b="b"/>
            <a:pathLst>
              <a:path w="7006091" h="5254568">
                <a:moveTo>
                  <a:pt x="7006091" y="0"/>
                </a:moveTo>
                <a:lnTo>
                  <a:pt x="0" y="0"/>
                </a:lnTo>
                <a:lnTo>
                  <a:pt x="0" y="5254568"/>
                </a:lnTo>
                <a:lnTo>
                  <a:pt x="7006091" y="5254568"/>
                </a:lnTo>
                <a:lnTo>
                  <a:pt x="700609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348892" y="330151"/>
            <a:ext cx="9826388" cy="8229600"/>
          </a:xfrm>
          <a:custGeom>
            <a:avLst/>
            <a:gdLst/>
            <a:ahLst/>
            <a:cxnLst/>
            <a:rect l="l" t="t" r="r" b="b"/>
            <a:pathLst>
              <a:path w="9826388" h="8229600">
                <a:moveTo>
                  <a:pt x="0" y="0"/>
                </a:moveTo>
                <a:lnTo>
                  <a:pt x="9826388" y="0"/>
                </a:lnTo>
                <a:lnTo>
                  <a:pt x="98263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1274363" y="-1764111"/>
            <a:ext cx="8559304" cy="6209062"/>
          </a:xfrm>
          <a:custGeom>
            <a:avLst/>
            <a:gdLst/>
            <a:ahLst/>
            <a:cxnLst/>
            <a:rect l="l" t="t" r="r" b="b"/>
            <a:pathLst>
              <a:path w="8559304" h="6209062">
                <a:moveTo>
                  <a:pt x="0" y="0"/>
                </a:moveTo>
                <a:lnTo>
                  <a:pt x="8559304" y="0"/>
                </a:lnTo>
                <a:lnTo>
                  <a:pt x="8559304" y="6209062"/>
                </a:lnTo>
                <a:lnTo>
                  <a:pt x="0" y="62090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4676208" y="3841505"/>
            <a:ext cx="9146856" cy="2868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11000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Projeto</a:t>
            </a:r>
          </a:p>
          <a:p>
            <a:pPr algn="ctr">
              <a:lnSpc>
                <a:spcPts val="10560"/>
              </a:lnSpc>
            </a:pPr>
            <a:r>
              <a:rPr lang="en-US" sz="11000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API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3953" y="6596136"/>
            <a:ext cx="9146856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Empresa Spaceline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254635"/>
            <a:ext cx="16230600" cy="132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9"/>
              </a:lnSpc>
            </a:pPr>
            <a:r>
              <a:rPr lang="en-US" sz="7299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tecnologias usadas nas sprints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772112"/>
            <a:ext cx="7772400" cy="506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Sprint 1 </a:t>
            </a:r>
          </a:p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- Figma</a:t>
            </a:r>
          </a:p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- Jira Software</a:t>
            </a:r>
          </a:p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- Visual Code (HTTML e CSS</a:t>
            </a:r>
          </a:p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- Canva</a:t>
            </a:r>
          </a:p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- Excel</a:t>
            </a:r>
          </a:p>
          <a:p>
            <a:pPr algn="l">
              <a:lnSpc>
                <a:spcPts val="6160"/>
              </a:lnSpc>
              <a:spcBef>
                <a:spcPct val="0"/>
              </a:spcBef>
            </a:pPr>
            <a:endParaRPr lang="en-US" sz="4000">
              <a:solidFill>
                <a:srgbClr val="FFFFFF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193482" y="1772112"/>
            <a:ext cx="7065818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Sprint 2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56464" y="6160135"/>
            <a:ext cx="7065818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Sprint 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>
            <a:off x="12050970" y="5588708"/>
            <a:ext cx="7006091" cy="5254568"/>
          </a:xfrm>
          <a:custGeom>
            <a:avLst/>
            <a:gdLst/>
            <a:ahLst/>
            <a:cxnLst/>
            <a:rect l="l" t="t" r="r" b="b"/>
            <a:pathLst>
              <a:path w="7006091" h="5254568">
                <a:moveTo>
                  <a:pt x="7006091" y="0"/>
                </a:moveTo>
                <a:lnTo>
                  <a:pt x="0" y="0"/>
                </a:lnTo>
                <a:lnTo>
                  <a:pt x="0" y="5254568"/>
                </a:lnTo>
                <a:lnTo>
                  <a:pt x="7006091" y="5254568"/>
                </a:lnTo>
                <a:lnTo>
                  <a:pt x="700609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348892" y="330151"/>
            <a:ext cx="9826388" cy="8229600"/>
          </a:xfrm>
          <a:custGeom>
            <a:avLst/>
            <a:gdLst/>
            <a:ahLst/>
            <a:cxnLst/>
            <a:rect l="l" t="t" r="r" b="b"/>
            <a:pathLst>
              <a:path w="9826388" h="8229600">
                <a:moveTo>
                  <a:pt x="0" y="0"/>
                </a:moveTo>
                <a:lnTo>
                  <a:pt x="9826388" y="0"/>
                </a:lnTo>
                <a:lnTo>
                  <a:pt x="98263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1274363" y="-1764111"/>
            <a:ext cx="8559304" cy="6209062"/>
          </a:xfrm>
          <a:custGeom>
            <a:avLst/>
            <a:gdLst/>
            <a:ahLst/>
            <a:cxnLst/>
            <a:rect l="l" t="t" r="r" b="b"/>
            <a:pathLst>
              <a:path w="8559304" h="6209062">
                <a:moveTo>
                  <a:pt x="0" y="0"/>
                </a:moveTo>
                <a:lnTo>
                  <a:pt x="8559304" y="0"/>
                </a:lnTo>
                <a:lnTo>
                  <a:pt x="8559304" y="6209062"/>
                </a:lnTo>
                <a:lnTo>
                  <a:pt x="0" y="62090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4655080" y="3973513"/>
            <a:ext cx="9146856" cy="2006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Demonstração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>
            <a:off x="12050970" y="5588708"/>
            <a:ext cx="7006091" cy="5254568"/>
          </a:xfrm>
          <a:custGeom>
            <a:avLst/>
            <a:gdLst/>
            <a:ahLst/>
            <a:cxnLst/>
            <a:rect l="l" t="t" r="r" b="b"/>
            <a:pathLst>
              <a:path w="7006091" h="5254568">
                <a:moveTo>
                  <a:pt x="7006091" y="0"/>
                </a:moveTo>
                <a:lnTo>
                  <a:pt x="0" y="0"/>
                </a:lnTo>
                <a:lnTo>
                  <a:pt x="0" y="5254568"/>
                </a:lnTo>
                <a:lnTo>
                  <a:pt x="7006091" y="5254568"/>
                </a:lnTo>
                <a:lnTo>
                  <a:pt x="700609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348892" y="330151"/>
            <a:ext cx="9826388" cy="8229600"/>
          </a:xfrm>
          <a:custGeom>
            <a:avLst/>
            <a:gdLst/>
            <a:ahLst/>
            <a:cxnLst/>
            <a:rect l="l" t="t" r="r" b="b"/>
            <a:pathLst>
              <a:path w="9826388" h="8229600">
                <a:moveTo>
                  <a:pt x="0" y="0"/>
                </a:moveTo>
                <a:lnTo>
                  <a:pt x="9826388" y="0"/>
                </a:lnTo>
                <a:lnTo>
                  <a:pt x="98263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1274363" y="-1764111"/>
            <a:ext cx="8559304" cy="6209062"/>
          </a:xfrm>
          <a:custGeom>
            <a:avLst/>
            <a:gdLst/>
            <a:ahLst/>
            <a:cxnLst/>
            <a:rect l="l" t="t" r="r" b="b"/>
            <a:pathLst>
              <a:path w="8559304" h="6209062">
                <a:moveTo>
                  <a:pt x="0" y="0"/>
                </a:moveTo>
                <a:lnTo>
                  <a:pt x="8559304" y="0"/>
                </a:lnTo>
                <a:lnTo>
                  <a:pt x="8559304" y="6209062"/>
                </a:lnTo>
                <a:lnTo>
                  <a:pt x="0" y="62090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4655080" y="3973513"/>
            <a:ext cx="9146856" cy="2006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dirty="0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Dúvidas?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8826057" y="4187588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50A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283757" y="4187588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50A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09022" y="1973810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028700" y="254635"/>
            <a:ext cx="16230600" cy="132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9"/>
              </a:lnSpc>
            </a:pPr>
            <a:r>
              <a:rPr lang="en-US" sz="7299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IntroducÃO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37571" y="8503285"/>
            <a:ext cx="3059762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Empresa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26057" y="2976138"/>
            <a:ext cx="3059762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Jean Costa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25106" y="2976138"/>
            <a:ext cx="4003401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Antônio Egydio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52394" y="4919743"/>
            <a:ext cx="3059762" cy="153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Professor</a:t>
            </a:r>
          </a:p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M2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12332" y="4919743"/>
            <a:ext cx="3059762" cy="153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Professor</a:t>
            </a:r>
          </a:p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M2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28700" y="2975035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50A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613027" y="2975035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50A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93114" y="2975035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50A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173200" y="2952453"/>
            <a:ext cx="3086100" cy="30861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50A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6327835"/>
            <a:ext cx="3086100" cy="308610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50A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613027" y="6327835"/>
            <a:ext cx="3086100" cy="308610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50A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893114" y="6327835"/>
            <a:ext cx="3086100" cy="308610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50A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173200" y="6327835"/>
            <a:ext cx="3086100" cy="308610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50A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115619" y="6270254"/>
            <a:ext cx="3143681" cy="314368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6033" t="-54525" r="-26033" b="-19206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613027" y="2975035"/>
            <a:ext cx="3086100" cy="308610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03696" y="2975035"/>
            <a:ext cx="3168685" cy="3168685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7811" t="-52364" r="-26859" b="-20016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810528" y="2952453"/>
            <a:ext cx="3168685" cy="3168685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7854" t="-53962" r="-27596" b="-20034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28700" y="6366327"/>
            <a:ext cx="3143681" cy="3143681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910" r="-291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" name="Group 37"/>
          <p:cNvGrpSpPr/>
          <p:nvPr/>
        </p:nvGrpSpPr>
        <p:grpSpPr>
          <a:xfrm rot="-5400000">
            <a:off x="5588606" y="6270254"/>
            <a:ext cx="3217365" cy="3217365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28853" t="-52230" r="-25729" b="-20009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4082511" y="2869868"/>
            <a:ext cx="3209897" cy="3209897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t="-46158" b="-3170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922565" y="6386737"/>
            <a:ext cx="3027198" cy="3027198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062151" y="315933"/>
            <a:ext cx="16197149" cy="132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9"/>
              </a:lnSpc>
            </a:pPr>
            <a:r>
              <a:rPr lang="en-US" sz="7299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INTEGRANTES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61121" y="1438970"/>
            <a:ext cx="4221258" cy="153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Letícia</a:t>
            </a:r>
          </a:p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 Product Owner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893502" y="1416388"/>
            <a:ext cx="4411884" cy="153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Yasmin </a:t>
            </a:r>
          </a:p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SrumMaster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173200" y="1806913"/>
            <a:ext cx="3052649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Rafaela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689338" y="1829495"/>
            <a:ext cx="3052649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Julia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173200" y="9328210"/>
            <a:ext cx="3052649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André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83422" y="9328210"/>
            <a:ext cx="3376655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Rebeca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467750" y="9328210"/>
            <a:ext cx="3376655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Isabella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893114" y="9328210"/>
            <a:ext cx="3376655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Bruna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254635"/>
            <a:ext cx="16230600" cy="132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9"/>
              </a:lnSpc>
            </a:pPr>
            <a:r>
              <a:rPr lang="en-US" sz="7299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Objetivo do projeto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6278" y="2259673"/>
            <a:ext cx="16314422" cy="317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Aplicação Web de Instruções para desenvolvimento de projetos ágeis (SCRUM) na área de TI</a:t>
            </a: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FFFFFF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 - Criar um site usando HTML e CSS.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 - Apresentar o modelo SCRUM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85004" y="1583690"/>
          <a:ext cx="16474297" cy="8372473"/>
        </p:xfrm>
        <a:graphic>
          <a:graphicData uri="http://schemas.openxmlformats.org/drawingml/2006/table">
            <a:tbl>
              <a:tblPr/>
              <a:tblGrid>
                <a:gridCol w="1763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05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9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2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70737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4B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4B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4B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4B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4B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543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90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Altíssima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73B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Matheus, um funcionário, precisa de um site para que a equipe possa visualizar de maneira intuitiva e didática o método Scrum, assim seguindo um padrão entre todos.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4B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8 horas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7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b="1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9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053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90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Alta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73B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 dirty="0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Julia, </a:t>
                      </a:r>
                      <a:r>
                        <a:rPr lang="en-US" sz="1899" b="1" dirty="0" err="1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outra</a:t>
                      </a:r>
                      <a:r>
                        <a:rPr lang="en-US" sz="1899" b="1" dirty="0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 </a:t>
                      </a:r>
                      <a:r>
                        <a:rPr lang="en-US" sz="1899" b="1" dirty="0" err="1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funcionária</a:t>
                      </a:r>
                      <a:r>
                        <a:rPr lang="en-US" sz="1899" b="1" dirty="0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, </a:t>
                      </a:r>
                      <a:r>
                        <a:rPr lang="en-US" sz="1899" b="1" dirty="0" err="1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deseja</a:t>
                      </a:r>
                      <a:r>
                        <a:rPr lang="en-US" sz="1899" b="1" dirty="0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 </a:t>
                      </a:r>
                      <a:r>
                        <a:rPr lang="en-US" sz="1899" b="1" dirty="0" err="1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ter</a:t>
                      </a:r>
                      <a:r>
                        <a:rPr lang="en-US" sz="1899" b="1" dirty="0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 </a:t>
                      </a:r>
                      <a:r>
                        <a:rPr lang="en-US" sz="1899" b="1" dirty="0" err="1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melhor</a:t>
                      </a:r>
                      <a:r>
                        <a:rPr lang="en-US" sz="1899" b="1" dirty="0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 </a:t>
                      </a:r>
                      <a:r>
                        <a:rPr lang="en-US" sz="1899" b="1" dirty="0" err="1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conhecimento</a:t>
                      </a:r>
                      <a:r>
                        <a:rPr lang="en-US" sz="1899" b="1" dirty="0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 </a:t>
                      </a:r>
                      <a:r>
                        <a:rPr lang="en-US" sz="1899" b="1" dirty="0" err="1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sobre</a:t>
                      </a:r>
                      <a:r>
                        <a:rPr lang="en-US" sz="1899" b="1" dirty="0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 o </a:t>
                      </a:r>
                      <a:r>
                        <a:rPr lang="en-US" sz="1899" b="1" dirty="0" err="1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Método</a:t>
                      </a:r>
                      <a:r>
                        <a:rPr lang="en-US" sz="1899" b="1" dirty="0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 Scrum. Ela </a:t>
                      </a:r>
                      <a:r>
                        <a:rPr lang="en-US" sz="1899" b="1" dirty="0" err="1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precisa</a:t>
                      </a:r>
                      <a:r>
                        <a:rPr lang="en-US" sz="1899" b="1" dirty="0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 </a:t>
                      </a:r>
                      <a:r>
                        <a:rPr lang="en-US" sz="1899" b="1" dirty="0" err="1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ver</a:t>
                      </a:r>
                      <a:r>
                        <a:rPr lang="en-US" sz="1899" b="1" dirty="0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 de forma </a:t>
                      </a:r>
                      <a:r>
                        <a:rPr lang="en-US" sz="1899" b="1" dirty="0" err="1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entendível</a:t>
                      </a:r>
                      <a:r>
                        <a:rPr lang="en-US" sz="1899" b="1" dirty="0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 para </a:t>
                      </a:r>
                      <a:r>
                        <a:rPr lang="en-US" sz="1899" b="1" dirty="0" err="1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não</a:t>
                      </a:r>
                      <a:r>
                        <a:rPr lang="en-US" sz="1899" b="1" dirty="0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 </a:t>
                      </a:r>
                      <a:r>
                        <a:rPr lang="en-US" sz="1899" b="1" dirty="0" err="1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restar</a:t>
                      </a:r>
                      <a:r>
                        <a:rPr lang="en-US" sz="1899" b="1" dirty="0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 </a:t>
                      </a:r>
                      <a:r>
                        <a:rPr lang="en-US" sz="1899" b="1" dirty="0" err="1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dúvidas</a:t>
                      </a:r>
                      <a:r>
                        <a:rPr lang="en-US" sz="1899" b="1" dirty="0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4B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3 horas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7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b="1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9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543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90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Alta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73B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Giovanna, um membro da equipe de desenvolvimento, quer seguir a metodologia ágil, para poder adaptar rapidamente as prioridades e entregar incrementos de valor de forma contínua.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4B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5 horas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7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9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0333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90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Altíssima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73B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Arthur, outro desenvolvedor, quer definir o layout da aplicação para facilitar a visualização do projeto pelo cliente. Isso garantirá que a interface seja clara e que o cliente possa entender e interagir com o produto de maneira eficaz.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4B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4 horas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7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9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28700" y="254635"/>
            <a:ext cx="16230600" cy="132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9"/>
              </a:lnSpc>
            </a:pPr>
            <a:r>
              <a:rPr lang="en-US" sz="7299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BackLOG do Produto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6190" y="1798964"/>
            <a:ext cx="2164651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Rank.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70842" y="1798964"/>
            <a:ext cx="2790066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Prioridade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53396" y="1798964"/>
            <a:ext cx="2790066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User Story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01414" y="1798964"/>
            <a:ext cx="2790066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Estimativa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82510" y="1798964"/>
            <a:ext cx="2790066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Sprint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29549" y="3352347"/>
            <a:ext cx="590330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29549" y="4736012"/>
            <a:ext cx="590330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29549" y="6971731"/>
            <a:ext cx="590330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9549" y="9172575"/>
            <a:ext cx="590330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85004" y="1583690"/>
          <a:ext cx="16474297" cy="5305426"/>
        </p:xfrm>
        <a:graphic>
          <a:graphicData uri="http://schemas.openxmlformats.org/drawingml/2006/table">
            <a:tbl>
              <a:tblPr/>
              <a:tblGrid>
                <a:gridCol w="1763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05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9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2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7304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4B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4B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4B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4B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4B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1977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90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Altíssima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73B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Como desenvolvedor, acho pertinente usar um repositório Git para versionar os códigos feitos, pois isso permite boa colaboração com a equipe, reverte alterações quando necessário e oferece uma visualização mais clara tanto para os membros da equipe quanto para o cliente.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4B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3 horas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7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b="1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9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040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90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Altíssima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73B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O cliente, quer ter uma visualização básica do código para garantir que o produto, em sua forma de Mínimo Produto Viável (MVP), atende às necessidades essenciais desde o início..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4B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7 horas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7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b="1">
                          <a:solidFill>
                            <a:srgbClr val="FFFFFF"/>
                          </a:solidFill>
                          <a:latin typeface="Balsamiq Sans Bold"/>
                          <a:ea typeface="Balsamiq Sans Bold"/>
                          <a:cs typeface="Balsamiq Sans Bold"/>
                          <a:sym typeface="Balsamiq San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9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28700" y="254635"/>
            <a:ext cx="16230600" cy="132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9"/>
              </a:lnSpc>
            </a:pPr>
            <a:r>
              <a:rPr lang="en-US" sz="7299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BackLOG do Produto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6190" y="1798964"/>
            <a:ext cx="2164651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Rank.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70842" y="1798964"/>
            <a:ext cx="2790066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Prioridade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53396" y="1798964"/>
            <a:ext cx="2790066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User Story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01414" y="1798964"/>
            <a:ext cx="2790066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Estimativa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82510" y="1798964"/>
            <a:ext cx="2790066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Sprint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29549" y="3352347"/>
            <a:ext cx="590330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29549" y="6086830"/>
            <a:ext cx="590330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3016099" y="2148476"/>
            <a:ext cx="12424819" cy="6512879"/>
          </a:xfrm>
          <a:custGeom>
            <a:avLst/>
            <a:gdLst/>
            <a:ahLst/>
            <a:cxnLst/>
            <a:rect l="l" t="t" r="r" b="b"/>
            <a:pathLst>
              <a:path w="12424819" h="6512879">
                <a:moveTo>
                  <a:pt x="0" y="0"/>
                </a:moveTo>
                <a:lnTo>
                  <a:pt x="12424819" y="0"/>
                </a:lnTo>
                <a:lnTo>
                  <a:pt x="12424819" y="6512879"/>
                </a:lnTo>
                <a:lnTo>
                  <a:pt x="0" y="6512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28700" y="254635"/>
            <a:ext cx="16230600" cy="132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9"/>
              </a:lnSpc>
            </a:pPr>
            <a:r>
              <a:rPr lang="en-US" sz="7299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Burndown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924916" y="1864302"/>
          <a:ext cx="14438168" cy="7181850"/>
        </p:xfrm>
        <a:graphic>
          <a:graphicData uri="http://schemas.openxmlformats.org/drawingml/2006/table">
            <a:tbl>
              <a:tblPr/>
              <a:tblGrid>
                <a:gridCol w="4810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6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1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96975">
                <a:tc>
                  <a:txBody>
                    <a:bodyPr/>
                    <a:lstStyle/>
                    <a:p>
                      <a:pPr algn="l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Kick-off Geral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4B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26/08 a 30/08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7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Concluído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9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975">
                <a:tc>
                  <a:txBody>
                    <a:bodyPr/>
                    <a:lstStyle/>
                    <a:p>
                      <a:pPr algn="l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Kick-off 1° Semestre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4B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02/09 a 06/09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7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Concluído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9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6975">
                <a:tc>
                  <a:txBody>
                    <a:bodyPr/>
                    <a:lstStyle/>
                    <a:p>
                      <a:pPr algn="l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Sprint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4B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09/09 a 29/09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7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Concluído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9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6975">
                <a:tc>
                  <a:txBody>
                    <a:bodyPr/>
                    <a:lstStyle/>
                    <a:p>
                      <a:pPr algn="l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Sprint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4B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07/10 a 27/10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7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A Fazer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9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6975">
                <a:tc>
                  <a:txBody>
                    <a:bodyPr/>
                    <a:lstStyle/>
                    <a:p>
                      <a:pPr algn="l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Sprint 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4B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04/11 a 24/11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7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A Fazer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9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6975">
                <a:tc>
                  <a:txBody>
                    <a:bodyPr/>
                    <a:lstStyle/>
                    <a:p>
                      <a:pPr algn="l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Feira de Soluções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4B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12/12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7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A Fazer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9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28700" y="33993"/>
            <a:ext cx="16230600" cy="132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9"/>
              </a:lnSpc>
            </a:pPr>
            <a:r>
              <a:rPr lang="en-US" sz="7299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cronograma de entrega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3464779" y="1716339"/>
          <a:ext cx="4378340" cy="6318377"/>
        </p:xfrm>
        <a:graphic>
          <a:graphicData uri="http://schemas.openxmlformats.org/drawingml/2006/table">
            <a:tbl>
              <a:tblPr/>
              <a:tblGrid>
                <a:gridCol w="4378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98245">
                <a:tc>
                  <a:txBody>
                    <a:bodyPr/>
                    <a:lstStyle/>
                    <a:p>
                      <a:pPr algn="l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Protótipo Figma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9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8245">
                <a:tc>
                  <a:txBody>
                    <a:bodyPr/>
                    <a:lstStyle/>
                    <a:p>
                      <a:pPr algn="l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Metodologia Ágil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9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245">
                <a:tc>
                  <a:txBody>
                    <a:bodyPr/>
                    <a:lstStyle/>
                    <a:p>
                      <a:pPr algn="l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Definir as páginas do site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9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8245">
                <a:tc>
                  <a:txBody>
                    <a:bodyPr/>
                    <a:lstStyle/>
                    <a:p>
                      <a:pPr algn="l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Repositório GitHub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9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8245">
                <a:tc>
                  <a:txBody>
                    <a:bodyPr/>
                    <a:lstStyle/>
                    <a:p>
                      <a:pPr algn="l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Backlog da 1° Sprint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90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28700" y="33993"/>
            <a:ext cx="16230600" cy="132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9"/>
              </a:lnSpc>
            </a:pPr>
            <a:r>
              <a:rPr lang="en-US" sz="7299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cronograma de entrega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280713"/>
              </p:ext>
            </p:extLst>
          </p:nvPr>
        </p:nvGraphicFramePr>
        <p:xfrm>
          <a:off x="1028700" y="1716339"/>
          <a:ext cx="2436079" cy="1228725"/>
        </p:xfrm>
        <a:graphic>
          <a:graphicData uri="http://schemas.openxmlformats.org/drawingml/2006/table">
            <a:tbl>
              <a:tblPr/>
              <a:tblGrid>
                <a:gridCol w="2436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28725">
                <a:tc>
                  <a:txBody>
                    <a:bodyPr/>
                    <a:lstStyle/>
                    <a:p>
                      <a:pPr algn="l">
                        <a:lnSpc>
                          <a:spcPts val="4620"/>
                        </a:lnSpc>
                        <a:defRPr/>
                      </a:pPr>
                      <a:r>
                        <a:rPr lang="en-US" sz="3300" dirty="0">
                          <a:solidFill>
                            <a:srgbClr val="FFFFFF"/>
                          </a:solidFill>
                          <a:latin typeface="Balsamiq Sans"/>
                          <a:ea typeface="Balsamiq Sans"/>
                          <a:cs typeface="Balsamiq Sans"/>
                          <a:sym typeface="Balsamiq Sans"/>
                        </a:rPr>
                        <a:t>Sprint 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4B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413</Words>
  <Application>Microsoft Office PowerPoint</Application>
  <PresentationFormat>Personalizar</PresentationFormat>
  <Paragraphs>107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Balsamiq Sans Bold</vt:lpstr>
      <vt:lpstr>Scripter</vt:lpstr>
      <vt:lpstr>Balsamiq Sans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API</dc:title>
  <cp:lastModifiedBy>Rafaela Diniz</cp:lastModifiedBy>
  <cp:revision>1</cp:revision>
  <dcterms:created xsi:type="dcterms:W3CDTF">2006-08-16T00:00:00Z</dcterms:created>
  <dcterms:modified xsi:type="dcterms:W3CDTF">2024-09-28T17:41:46Z</dcterms:modified>
  <dc:identifier>DAGQXgSldAw</dc:identifier>
</cp:coreProperties>
</file>